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313" r:id="rId29"/>
    <p:sldId id="314" r:id="rId30"/>
    <p:sldId id="315" r:id="rId31"/>
    <p:sldId id="316" r:id="rId32"/>
    <p:sldId id="337" r:id="rId33"/>
    <p:sldId id="318" r:id="rId34"/>
    <p:sldId id="319" r:id="rId35"/>
    <p:sldId id="320" r:id="rId36"/>
    <p:sldId id="338" r:id="rId37"/>
    <p:sldId id="322" r:id="rId38"/>
    <p:sldId id="323" r:id="rId39"/>
    <p:sldId id="339" r:id="rId40"/>
    <p:sldId id="340" r:id="rId41"/>
    <p:sldId id="325" r:id="rId42"/>
    <p:sldId id="326" r:id="rId43"/>
    <p:sldId id="327" r:id="rId44"/>
    <p:sldId id="341" r:id="rId45"/>
    <p:sldId id="342" r:id="rId46"/>
    <p:sldId id="329" r:id="rId47"/>
    <p:sldId id="330" r:id="rId48"/>
  </p:sldIdLst>
  <p:sldSz cx="10691495" cy="7559675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1" Type="http://schemas.openxmlformats.org/officeDocument/2006/relationships/tableStyles" Target="tableStyles.xml"/><Relationship Id="rId50" Type="http://schemas.openxmlformats.org/officeDocument/2006/relationships/viewProps" Target="viewProps.xml"/><Relationship Id="rId5" Type="http://schemas.openxmlformats.org/officeDocument/2006/relationships/slide" Target="slides/slide3.xml"/><Relationship Id="rId49" Type="http://schemas.openxmlformats.org/officeDocument/2006/relationships/presProps" Target="presProps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image" Target="../media/image4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6500" y="1237251"/>
            <a:ext cx="8019000" cy="2632000"/>
          </a:xfrm>
        </p:spPr>
        <p:txBody>
          <a:bodyPr anchor="b"/>
          <a:lstStyle>
            <a:lvl1pPr algn="ctr">
              <a:defRPr sz="661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500" y="3970751"/>
            <a:ext cx="8019000" cy="1825249"/>
          </a:xfrm>
        </p:spPr>
        <p:txBody>
          <a:bodyPr/>
          <a:lstStyle>
            <a:lvl1pPr marL="0" indent="0" algn="ctr">
              <a:buNone/>
              <a:defRPr sz="2645"/>
            </a:lvl1pPr>
            <a:lvl2pPr marL="504190" indent="0" algn="ctr">
              <a:buNone/>
              <a:defRPr sz="2205"/>
            </a:lvl2pPr>
            <a:lvl3pPr marL="1007745" indent="0" algn="ctr">
              <a:buNone/>
              <a:defRPr sz="1985"/>
            </a:lvl3pPr>
            <a:lvl4pPr marL="1511935" indent="0" algn="ctr">
              <a:buNone/>
              <a:defRPr sz="1765"/>
            </a:lvl4pPr>
            <a:lvl5pPr marL="2016125" indent="0" algn="ctr">
              <a:buNone/>
              <a:defRPr sz="1765"/>
            </a:lvl5pPr>
            <a:lvl6pPr marL="2520315" indent="0" algn="ctr">
              <a:buNone/>
              <a:defRPr sz="1765"/>
            </a:lvl6pPr>
            <a:lvl7pPr marL="3023870" indent="0" algn="ctr">
              <a:buNone/>
              <a:defRPr sz="1765"/>
            </a:lvl7pPr>
            <a:lvl8pPr marL="3528060" indent="0" algn="ctr">
              <a:buNone/>
              <a:defRPr sz="1765"/>
            </a:lvl8pPr>
            <a:lvl9pPr marL="4032250" indent="0" algn="ctr">
              <a:buNone/>
              <a:defRPr sz="1765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462" y="402500"/>
            <a:ext cx="2305462" cy="64067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75" y="402500"/>
            <a:ext cx="6782737" cy="64067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506" y="1884751"/>
            <a:ext cx="9221850" cy="3144749"/>
          </a:xfrm>
        </p:spPr>
        <p:txBody>
          <a:bodyPr anchor="b"/>
          <a:lstStyle>
            <a:lvl1pPr>
              <a:defRPr sz="661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506" y="5059251"/>
            <a:ext cx="9221850" cy="1653749"/>
          </a:xfrm>
        </p:spPr>
        <p:txBody>
          <a:bodyPr/>
          <a:lstStyle>
            <a:lvl1pPr marL="0" indent="0">
              <a:buNone/>
              <a:defRPr sz="2645">
                <a:solidFill>
                  <a:schemeClr val="tx1">
                    <a:tint val="75000"/>
                  </a:schemeClr>
                </a:solidFill>
              </a:defRPr>
            </a:lvl1pPr>
            <a:lvl2pPr marL="504190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745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3pPr>
            <a:lvl4pPr marL="1511935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4pPr>
            <a:lvl5pPr marL="2016125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5pPr>
            <a:lvl6pPr marL="2520315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6pPr>
            <a:lvl7pPr marL="3023870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7pPr>
            <a:lvl8pPr marL="3528060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8pPr>
            <a:lvl9pPr marL="4032250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75" y="2012500"/>
            <a:ext cx="4544100" cy="47967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825" y="2012500"/>
            <a:ext cx="4544100" cy="47967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68" y="402500"/>
            <a:ext cx="9221850" cy="146125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68" y="1853251"/>
            <a:ext cx="4523217" cy="908249"/>
          </a:xfrm>
        </p:spPr>
        <p:txBody>
          <a:bodyPr anchor="b"/>
          <a:lstStyle>
            <a:lvl1pPr marL="0" indent="0">
              <a:buNone/>
              <a:defRPr sz="2645" b="1"/>
            </a:lvl1pPr>
            <a:lvl2pPr marL="504190" indent="0">
              <a:buNone/>
              <a:defRPr sz="2205" b="1"/>
            </a:lvl2pPr>
            <a:lvl3pPr marL="1007745" indent="0">
              <a:buNone/>
              <a:defRPr sz="1985" b="1"/>
            </a:lvl3pPr>
            <a:lvl4pPr marL="1511935" indent="0">
              <a:buNone/>
              <a:defRPr sz="1765" b="1"/>
            </a:lvl4pPr>
            <a:lvl5pPr marL="2016125" indent="0">
              <a:buNone/>
              <a:defRPr sz="1765" b="1"/>
            </a:lvl5pPr>
            <a:lvl6pPr marL="2520315" indent="0">
              <a:buNone/>
              <a:defRPr sz="1765" b="1"/>
            </a:lvl6pPr>
            <a:lvl7pPr marL="3023870" indent="0">
              <a:buNone/>
              <a:defRPr sz="1765" b="1"/>
            </a:lvl7pPr>
            <a:lvl8pPr marL="3528060" indent="0">
              <a:buNone/>
              <a:defRPr sz="1765" b="1"/>
            </a:lvl8pPr>
            <a:lvl9pPr marL="4032250" indent="0">
              <a:buNone/>
              <a:defRPr sz="1765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68" y="2761500"/>
            <a:ext cx="4523217" cy="40617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825" y="1853251"/>
            <a:ext cx="4545493" cy="908249"/>
          </a:xfrm>
        </p:spPr>
        <p:txBody>
          <a:bodyPr anchor="b"/>
          <a:lstStyle>
            <a:lvl1pPr marL="0" indent="0">
              <a:buNone/>
              <a:defRPr sz="2645" b="1"/>
            </a:lvl1pPr>
            <a:lvl2pPr marL="504190" indent="0">
              <a:buNone/>
              <a:defRPr sz="2205" b="1"/>
            </a:lvl2pPr>
            <a:lvl3pPr marL="1007745" indent="0">
              <a:buNone/>
              <a:defRPr sz="1985" b="1"/>
            </a:lvl3pPr>
            <a:lvl4pPr marL="1511935" indent="0">
              <a:buNone/>
              <a:defRPr sz="1765" b="1"/>
            </a:lvl4pPr>
            <a:lvl5pPr marL="2016125" indent="0">
              <a:buNone/>
              <a:defRPr sz="1765" b="1"/>
            </a:lvl5pPr>
            <a:lvl6pPr marL="2520315" indent="0">
              <a:buNone/>
              <a:defRPr sz="1765" b="1"/>
            </a:lvl6pPr>
            <a:lvl7pPr marL="3023870" indent="0">
              <a:buNone/>
              <a:defRPr sz="1765" b="1"/>
            </a:lvl7pPr>
            <a:lvl8pPr marL="3528060" indent="0">
              <a:buNone/>
              <a:defRPr sz="1765" b="1"/>
            </a:lvl8pPr>
            <a:lvl9pPr marL="4032250" indent="0">
              <a:buNone/>
              <a:defRPr sz="1765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825" y="2761500"/>
            <a:ext cx="4545493" cy="40617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68" y="504000"/>
            <a:ext cx="3448448" cy="1764000"/>
          </a:xfrm>
        </p:spPr>
        <p:txBody>
          <a:bodyPr anchor="b"/>
          <a:lstStyle>
            <a:lvl1pPr>
              <a:defRPr sz="353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93" y="1088500"/>
            <a:ext cx="5412825" cy="5372500"/>
          </a:xfrm>
        </p:spPr>
        <p:txBody>
          <a:bodyPr/>
          <a:lstStyle>
            <a:lvl1pPr>
              <a:defRPr sz="3530"/>
            </a:lvl1pPr>
            <a:lvl2pPr>
              <a:defRPr sz="3085"/>
            </a:lvl2pPr>
            <a:lvl3pPr>
              <a:defRPr sz="2645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68" y="2268000"/>
            <a:ext cx="3448448" cy="4201751"/>
          </a:xfrm>
        </p:spPr>
        <p:txBody>
          <a:bodyPr/>
          <a:lstStyle>
            <a:lvl1pPr marL="0" indent="0">
              <a:buNone/>
              <a:defRPr sz="1765"/>
            </a:lvl1pPr>
            <a:lvl2pPr marL="504190" indent="0">
              <a:buNone/>
              <a:defRPr sz="1545"/>
            </a:lvl2pPr>
            <a:lvl3pPr marL="1007745" indent="0">
              <a:buNone/>
              <a:defRPr sz="1325"/>
            </a:lvl3pPr>
            <a:lvl4pPr marL="1511935" indent="0">
              <a:buNone/>
              <a:defRPr sz="1100"/>
            </a:lvl4pPr>
            <a:lvl5pPr marL="2016125" indent="0">
              <a:buNone/>
              <a:defRPr sz="1100"/>
            </a:lvl5pPr>
            <a:lvl6pPr marL="2520315" indent="0">
              <a:buNone/>
              <a:defRPr sz="1100"/>
            </a:lvl6pPr>
            <a:lvl7pPr marL="3023870" indent="0">
              <a:buNone/>
              <a:defRPr sz="1100"/>
            </a:lvl7pPr>
            <a:lvl8pPr marL="3528060" indent="0">
              <a:buNone/>
              <a:defRPr sz="1100"/>
            </a:lvl8pPr>
            <a:lvl9pPr marL="403225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68" y="504000"/>
            <a:ext cx="3448448" cy="1764000"/>
          </a:xfrm>
        </p:spPr>
        <p:txBody>
          <a:bodyPr anchor="b"/>
          <a:lstStyle>
            <a:lvl1pPr>
              <a:defRPr sz="353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5493" y="1088500"/>
            <a:ext cx="5412825" cy="5372500"/>
          </a:xfrm>
        </p:spPr>
        <p:txBody>
          <a:bodyPr/>
          <a:lstStyle>
            <a:lvl1pPr marL="0" indent="0">
              <a:buNone/>
              <a:defRPr sz="3530"/>
            </a:lvl1pPr>
            <a:lvl2pPr marL="504190" indent="0">
              <a:buNone/>
              <a:defRPr sz="3085"/>
            </a:lvl2pPr>
            <a:lvl3pPr marL="1007745" indent="0">
              <a:buNone/>
              <a:defRPr sz="2645"/>
            </a:lvl3pPr>
            <a:lvl4pPr marL="1511935" indent="0">
              <a:buNone/>
              <a:defRPr sz="2205"/>
            </a:lvl4pPr>
            <a:lvl5pPr marL="2016125" indent="0">
              <a:buNone/>
              <a:defRPr sz="2205"/>
            </a:lvl5pPr>
            <a:lvl6pPr marL="2520315" indent="0">
              <a:buNone/>
              <a:defRPr sz="2205"/>
            </a:lvl6pPr>
            <a:lvl7pPr marL="3023870" indent="0">
              <a:buNone/>
              <a:defRPr sz="2205"/>
            </a:lvl7pPr>
            <a:lvl8pPr marL="3528060" indent="0">
              <a:buNone/>
              <a:defRPr sz="2205"/>
            </a:lvl8pPr>
            <a:lvl9pPr marL="4032250" indent="0">
              <a:buNone/>
              <a:defRPr sz="220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68" y="2268000"/>
            <a:ext cx="3448448" cy="4201751"/>
          </a:xfrm>
        </p:spPr>
        <p:txBody>
          <a:bodyPr/>
          <a:lstStyle>
            <a:lvl1pPr marL="0" indent="0">
              <a:buNone/>
              <a:defRPr sz="1765"/>
            </a:lvl1pPr>
            <a:lvl2pPr marL="504190" indent="0">
              <a:buNone/>
              <a:defRPr sz="1545"/>
            </a:lvl2pPr>
            <a:lvl3pPr marL="1007745" indent="0">
              <a:buNone/>
              <a:defRPr sz="1325"/>
            </a:lvl3pPr>
            <a:lvl4pPr marL="1511935" indent="0">
              <a:buNone/>
              <a:defRPr sz="1100"/>
            </a:lvl4pPr>
            <a:lvl5pPr marL="2016125" indent="0">
              <a:buNone/>
              <a:defRPr sz="1100"/>
            </a:lvl5pPr>
            <a:lvl6pPr marL="2520315" indent="0">
              <a:buNone/>
              <a:defRPr sz="1100"/>
            </a:lvl6pPr>
            <a:lvl7pPr marL="3023870" indent="0">
              <a:buNone/>
              <a:defRPr sz="1100"/>
            </a:lvl7pPr>
            <a:lvl8pPr marL="3528060" indent="0">
              <a:buNone/>
              <a:defRPr sz="1100"/>
            </a:lvl8pPr>
            <a:lvl9pPr marL="403225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75" y="402500"/>
            <a:ext cx="9221850" cy="1461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75" y="2012500"/>
            <a:ext cx="9221850" cy="4796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75" y="7007000"/>
            <a:ext cx="2405700" cy="402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725" y="7007000"/>
            <a:ext cx="3608550" cy="402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225" y="7007000"/>
            <a:ext cx="2405700" cy="402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007745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95" indent="-252095" algn="l" defTabSz="1007745" rtl="0" eaLnBrk="1" latinLnBrk="0" hangingPunct="1">
        <a:lnSpc>
          <a:spcPct val="90000"/>
        </a:lnSpc>
        <a:spcBef>
          <a:spcPct val="221000"/>
        </a:spcBef>
        <a:buFont typeface="Arial" panose="020B0604020202020204" pitchFamily="34" charset="0"/>
        <a:buChar char="•"/>
        <a:defRPr sz="3085" kern="1200">
          <a:solidFill>
            <a:schemeClr val="tx1"/>
          </a:solidFill>
          <a:latin typeface="+mn-lt"/>
          <a:ea typeface="+mn-ea"/>
          <a:cs typeface="+mn-cs"/>
        </a:defRPr>
      </a:lvl1pPr>
      <a:lvl2pPr marL="756285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2pPr>
      <a:lvl3pPr marL="1259840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030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268220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771775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275965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780155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283710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190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7745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125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0315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3870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8060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2250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1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1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1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1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1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1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1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1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1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1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1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1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1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1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9.jpeg"/><Relationship Id="rId1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image" Target="../media/image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2.jpeg"/><Relationship Id="rId1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3.jpeg"/><Relationship Id="rId1" Type="http://schemas.openxmlformats.org/officeDocument/2006/relationships/image" Target="../media/image6.jpe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4.png"/><Relationship Id="rId2" Type="http://schemas.openxmlformats.org/officeDocument/2006/relationships/image" Target="../media/image30.jpeg"/><Relationship Id="rId1" Type="http://schemas.openxmlformats.org/officeDocument/2006/relationships/image" Target="../media/image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5.jpeg"/><Relationship Id="rId1" Type="http://schemas.openxmlformats.org/officeDocument/2006/relationships/image" Target="../media/image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6.jpeg"/><Relationship Id="rId1" Type="http://schemas.openxmlformats.org/officeDocument/2006/relationships/image" Target="../media/image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7.jpeg"/><Relationship Id="rId1" Type="http://schemas.openxmlformats.org/officeDocument/2006/relationships/image" Target="../media/image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1" Type="http://schemas.openxmlformats.org/officeDocument/2006/relationships/image" Target="../media/image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9.jpeg"/><Relationship Id="rId1" Type="http://schemas.openxmlformats.org/officeDocument/2006/relationships/image" Target="../media/image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0.jpeg"/><Relationship Id="rId1" Type="http://schemas.openxmlformats.org/officeDocument/2006/relationships/image" Target="../media/image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1" Type="http://schemas.openxmlformats.org/officeDocument/2006/relationships/image" Target="../media/image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3.jpeg"/><Relationship Id="rId1" Type="http://schemas.openxmlformats.org/officeDocument/2006/relationships/image" Target="../media/image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4.jpeg"/><Relationship Id="rId1" Type="http://schemas.openxmlformats.org/officeDocument/2006/relationships/image" Target="../media/image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5.jpeg"/><Relationship Id="rId1" Type="http://schemas.openxmlformats.org/officeDocument/2006/relationships/image" Target="../media/image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1" Type="http://schemas.openxmlformats.org/officeDocument/2006/relationships/image" Target="../media/image6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1" Type="http://schemas.openxmlformats.org/officeDocument/2006/relationships/image" Target="../media/image6.jpeg"/></Relationships>
</file>

<file path=ppt/slides/_rels/slide45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49.emf"/><Relationship Id="rId4" Type="http://schemas.openxmlformats.org/officeDocument/2006/relationships/oleObject" Target="../embeddings/oleObject2.bin"/><Relationship Id="rId3" Type="http://schemas.openxmlformats.org/officeDocument/2006/relationships/image" Target="../media/image48.e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6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683875" cy="75596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backp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683875" cy="755967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75260" y="180975"/>
            <a:ext cx="541210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sz="2800" b="1"/>
              <a:t>UL &amp; FM Certificates for Fire Pumps</a:t>
            </a:r>
            <a:endParaRPr lang="en-US" sz="2800" b="1"/>
          </a:p>
        </p:txBody>
      </p:sp>
      <p:sp>
        <p:nvSpPr>
          <p:cNvPr id="5" name="Rectangles 4"/>
          <p:cNvSpPr/>
          <p:nvPr/>
        </p:nvSpPr>
        <p:spPr>
          <a:xfrm>
            <a:off x="280035" y="629920"/>
            <a:ext cx="688340" cy="755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3" name="Picture 2" descr="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35" y="996950"/>
            <a:ext cx="9982200" cy="550799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backp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683875" cy="755967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75260" y="180975"/>
            <a:ext cx="624205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sz="2800" b="1"/>
              <a:t>NABL Accrediated Laboratory Certificates</a:t>
            </a:r>
            <a:endParaRPr lang="en-US" sz="2800" b="1"/>
          </a:p>
        </p:txBody>
      </p:sp>
      <p:sp>
        <p:nvSpPr>
          <p:cNvPr id="5" name="Rectangles 4"/>
          <p:cNvSpPr/>
          <p:nvPr/>
        </p:nvSpPr>
        <p:spPr>
          <a:xfrm>
            <a:off x="280035" y="629920"/>
            <a:ext cx="688340" cy="755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3" name="Picture 2" descr="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130" y="748665"/>
            <a:ext cx="4285615" cy="606234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backp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683875" cy="755967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75260" y="180975"/>
            <a:ext cx="469455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sz="2800" b="1"/>
              <a:t>Oman Civil Defense Approvals </a:t>
            </a:r>
            <a:endParaRPr lang="en-US" sz="2800" b="1"/>
          </a:p>
        </p:txBody>
      </p:sp>
      <p:sp>
        <p:nvSpPr>
          <p:cNvPr id="5" name="Rectangles 4"/>
          <p:cNvSpPr/>
          <p:nvPr/>
        </p:nvSpPr>
        <p:spPr>
          <a:xfrm>
            <a:off x="280035" y="629920"/>
            <a:ext cx="688340" cy="755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3" name="Picture 2" descr="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35" y="1920240"/>
            <a:ext cx="10107295" cy="371856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backp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683875" cy="755967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75260" y="180975"/>
            <a:ext cx="469455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sz="2800" b="1"/>
              <a:t>Oman Civil Defense Approvals </a:t>
            </a:r>
            <a:endParaRPr lang="en-US" sz="2800" b="1"/>
          </a:p>
        </p:txBody>
      </p:sp>
      <p:sp>
        <p:nvSpPr>
          <p:cNvPr id="5" name="Rectangles 4"/>
          <p:cNvSpPr/>
          <p:nvPr/>
        </p:nvSpPr>
        <p:spPr>
          <a:xfrm>
            <a:off x="280035" y="629920"/>
            <a:ext cx="688340" cy="755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3" name="Picture 2" descr="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235" y="1924050"/>
            <a:ext cx="9979025" cy="371221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backp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683875" cy="755967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75260" y="180975"/>
            <a:ext cx="486156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sz="2800" b="1"/>
              <a:t>International Product approvals</a:t>
            </a:r>
            <a:endParaRPr lang="en-US" sz="2800" b="1"/>
          </a:p>
        </p:txBody>
      </p:sp>
      <p:sp>
        <p:nvSpPr>
          <p:cNvPr id="5" name="Rectangles 4"/>
          <p:cNvSpPr/>
          <p:nvPr/>
        </p:nvSpPr>
        <p:spPr>
          <a:xfrm>
            <a:off x="280035" y="629920"/>
            <a:ext cx="688340" cy="755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3" name="Picture 2" descr="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375" y="702945"/>
            <a:ext cx="8912225" cy="592518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backp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683875" cy="755967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75260" y="180975"/>
            <a:ext cx="486156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sz="2800" b="1"/>
              <a:t>International Product approvals</a:t>
            </a:r>
            <a:endParaRPr lang="en-US" sz="2800" b="1"/>
          </a:p>
        </p:txBody>
      </p:sp>
      <p:sp>
        <p:nvSpPr>
          <p:cNvPr id="5" name="Rectangles 4"/>
          <p:cNvSpPr/>
          <p:nvPr/>
        </p:nvSpPr>
        <p:spPr>
          <a:xfrm>
            <a:off x="280035" y="629920"/>
            <a:ext cx="688340" cy="755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3" name="Picture 2" descr="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375" y="881380"/>
            <a:ext cx="8308975" cy="565404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backp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683875" cy="755967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75260" y="180975"/>
            <a:ext cx="486156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sz="2800" b="1"/>
              <a:t>International Product approvals</a:t>
            </a:r>
            <a:endParaRPr lang="en-US" sz="2800" b="1"/>
          </a:p>
        </p:txBody>
      </p:sp>
      <p:sp>
        <p:nvSpPr>
          <p:cNvPr id="5" name="Rectangles 4"/>
          <p:cNvSpPr/>
          <p:nvPr/>
        </p:nvSpPr>
        <p:spPr>
          <a:xfrm>
            <a:off x="280035" y="629920"/>
            <a:ext cx="688340" cy="755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3" name="Picture 2" descr="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610" y="951230"/>
            <a:ext cx="8549640" cy="565721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backp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683875" cy="755967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75260" y="180975"/>
            <a:ext cx="486156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sz="2800" b="1"/>
              <a:t>International Product approvals</a:t>
            </a:r>
            <a:endParaRPr lang="en-US" sz="2800" b="1"/>
          </a:p>
        </p:txBody>
      </p:sp>
      <p:pic>
        <p:nvPicPr>
          <p:cNvPr id="3" name="Picture 2" descr="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225" y="690880"/>
            <a:ext cx="8860790" cy="5922010"/>
          </a:xfrm>
          <a:prstGeom prst="rect">
            <a:avLst/>
          </a:prstGeom>
        </p:spPr>
      </p:pic>
      <p:sp>
        <p:nvSpPr>
          <p:cNvPr id="5" name="Rectangles 4"/>
          <p:cNvSpPr/>
          <p:nvPr/>
        </p:nvSpPr>
        <p:spPr>
          <a:xfrm>
            <a:off x="280035" y="629920"/>
            <a:ext cx="688340" cy="755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backp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683875" cy="755967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75260" y="180975"/>
            <a:ext cx="486156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sz="2800" b="1"/>
              <a:t>International Product approvals</a:t>
            </a:r>
            <a:endParaRPr lang="en-US" sz="2800" b="1"/>
          </a:p>
        </p:txBody>
      </p:sp>
      <p:sp>
        <p:nvSpPr>
          <p:cNvPr id="5" name="Rectangles 4"/>
          <p:cNvSpPr/>
          <p:nvPr/>
        </p:nvSpPr>
        <p:spPr>
          <a:xfrm>
            <a:off x="280035" y="629920"/>
            <a:ext cx="688340" cy="755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3" name="Picture 2" descr="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7690" y="702945"/>
            <a:ext cx="4126865" cy="609917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backp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683875" cy="755967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75260" y="180975"/>
            <a:ext cx="367411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sz="2800" b="1"/>
              <a:t>Manufacturing facilities</a:t>
            </a:r>
            <a:endParaRPr lang="en-US" sz="2800" b="1"/>
          </a:p>
        </p:txBody>
      </p:sp>
      <p:sp>
        <p:nvSpPr>
          <p:cNvPr id="5" name="Rectangles 4"/>
          <p:cNvSpPr/>
          <p:nvPr/>
        </p:nvSpPr>
        <p:spPr>
          <a:xfrm>
            <a:off x="280035" y="629920"/>
            <a:ext cx="688340" cy="755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3" name="Picture 2" descr="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50" y="1329055"/>
            <a:ext cx="10095230" cy="51879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" y="0"/>
            <a:ext cx="10683875" cy="755967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backp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683875" cy="755967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75260" y="180975"/>
            <a:ext cx="411797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sz="2800" b="1"/>
              <a:t>Quality Assurance Systems</a:t>
            </a:r>
            <a:endParaRPr lang="en-US" sz="2800" b="1"/>
          </a:p>
        </p:txBody>
      </p:sp>
      <p:sp>
        <p:nvSpPr>
          <p:cNvPr id="5" name="Rectangles 4"/>
          <p:cNvSpPr/>
          <p:nvPr/>
        </p:nvSpPr>
        <p:spPr>
          <a:xfrm>
            <a:off x="280035" y="629920"/>
            <a:ext cx="688340" cy="755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3" name="Picture 2" descr="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35" y="1357630"/>
            <a:ext cx="10140950" cy="515747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backp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683875" cy="7559675"/>
          </a:xfrm>
          <a:prstGeom prst="rect">
            <a:avLst/>
          </a:prstGeom>
        </p:spPr>
      </p:pic>
      <p:pic>
        <p:nvPicPr>
          <p:cNvPr id="3" name="Picture 2" descr="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" y="372110"/>
            <a:ext cx="9823450" cy="618426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75260" y="180975"/>
            <a:ext cx="458279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sz="2800" b="1"/>
              <a:t>Marketing Network PAN India</a:t>
            </a:r>
            <a:endParaRPr lang="en-US" sz="2800" b="1"/>
          </a:p>
        </p:txBody>
      </p:sp>
      <p:sp>
        <p:nvSpPr>
          <p:cNvPr id="5" name="Rectangles 4"/>
          <p:cNvSpPr/>
          <p:nvPr/>
        </p:nvSpPr>
        <p:spPr>
          <a:xfrm>
            <a:off x="280035" y="629920"/>
            <a:ext cx="688340" cy="755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backp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683875" cy="755967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75260" y="180975"/>
            <a:ext cx="66490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sz="2800" b="1">
                <a:sym typeface="+mn-ea"/>
              </a:rPr>
              <a:t>Global Presence in more than 80 Countries. </a:t>
            </a:r>
            <a:endParaRPr lang="en-US" sz="2800" b="1">
              <a:sym typeface="+mn-ea"/>
            </a:endParaRPr>
          </a:p>
        </p:txBody>
      </p:sp>
      <p:sp>
        <p:nvSpPr>
          <p:cNvPr id="5" name="Rectangles 4"/>
          <p:cNvSpPr/>
          <p:nvPr/>
        </p:nvSpPr>
        <p:spPr>
          <a:xfrm>
            <a:off x="280035" y="629920"/>
            <a:ext cx="688340" cy="755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3" name="Picture 2" descr="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05" y="838200"/>
            <a:ext cx="10222865" cy="569976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backp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683875" cy="755967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75260" y="180975"/>
            <a:ext cx="208851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sz="2800" b="1"/>
              <a:t>Applications </a:t>
            </a:r>
            <a:endParaRPr lang="en-US" sz="2800" b="1"/>
          </a:p>
        </p:txBody>
      </p:sp>
      <p:sp>
        <p:nvSpPr>
          <p:cNvPr id="5" name="Rectangles 4"/>
          <p:cNvSpPr/>
          <p:nvPr/>
        </p:nvSpPr>
        <p:spPr>
          <a:xfrm>
            <a:off x="280035" y="629920"/>
            <a:ext cx="688340" cy="755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3" name="Picture 2" descr="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35" y="1295400"/>
            <a:ext cx="10095230" cy="518795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backp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683875" cy="755967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75260" y="190500"/>
            <a:ext cx="241046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sz="2800" b="1"/>
              <a:t>Product Range </a:t>
            </a:r>
            <a:endParaRPr lang="en-US" sz="2800" b="1"/>
          </a:p>
        </p:txBody>
      </p:sp>
      <p:sp>
        <p:nvSpPr>
          <p:cNvPr id="5" name="Rectangles 4"/>
          <p:cNvSpPr/>
          <p:nvPr/>
        </p:nvSpPr>
        <p:spPr>
          <a:xfrm>
            <a:off x="280035" y="629920"/>
            <a:ext cx="688340" cy="755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3" name="Picture 2" descr="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730" y="914400"/>
            <a:ext cx="9924415" cy="554736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2" name="Picture 1" descr="backp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683875" cy="755967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75260" y="180975"/>
            <a:ext cx="218694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sz="2800" b="1"/>
              <a:t>HPN Systems </a:t>
            </a:r>
            <a:endParaRPr lang="en-US" sz="2800" b="1"/>
          </a:p>
        </p:txBody>
      </p:sp>
      <p:sp>
        <p:nvSpPr>
          <p:cNvPr id="5" name="Rectangles 4"/>
          <p:cNvSpPr/>
          <p:nvPr/>
        </p:nvSpPr>
        <p:spPr>
          <a:xfrm>
            <a:off x="280035" y="629920"/>
            <a:ext cx="688340" cy="755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280035" y="695960"/>
            <a:ext cx="6445885" cy="56464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sz="1900"/>
              <a:t>• Well suited for constant pressure applications.</a:t>
            </a:r>
            <a:endParaRPr lang="en-US" sz="1900"/>
          </a:p>
          <a:p>
            <a:pPr algn="l"/>
            <a:r>
              <a:rPr lang="en-US" sz="1900"/>
              <a:t>• Lubi booster sets consist of 2 to 4 identical Vertical Multistage </a:t>
            </a:r>
            <a:endParaRPr lang="en-US" sz="1900"/>
          </a:p>
          <a:p>
            <a:pPr algn="l"/>
            <a:r>
              <a:rPr lang="en-US" sz="1900"/>
              <a:t>   Pumps or End Suction Pumps mounted in parallel on a </a:t>
            </a:r>
            <a:endParaRPr lang="en-US" sz="1900"/>
          </a:p>
          <a:p>
            <a:pPr algn="l"/>
            <a:r>
              <a:rPr lang="en-US" sz="1900"/>
              <a:t>   common base frame, control cabinet with motor protection </a:t>
            </a:r>
            <a:endParaRPr lang="en-US" sz="1900"/>
          </a:p>
          <a:p>
            <a:pPr algn="l"/>
            <a:r>
              <a:rPr lang="en-US" sz="1900"/>
              <a:t>   and controller.</a:t>
            </a:r>
            <a:endParaRPr lang="en-US" sz="1900"/>
          </a:p>
          <a:p>
            <a:pPr algn="l"/>
            <a:r>
              <a:rPr lang="en-US" sz="1900"/>
              <a:t>• Energy saving through cascade control of pumps as per </a:t>
            </a:r>
            <a:endParaRPr lang="en-US" sz="1900"/>
          </a:p>
          <a:p>
            <a:pPr algn="l"/>
            <a:r>
              <a:rPr lang="en-US" sz="1900"/>
              <a:t>   demand.</a:t>
            </a:r>
            <a:endParaRPr lang="en-US" sz="1900"/>
          </a:p>
          <a:p>
            <a:pPr algn="l"/>
            <a:r>
              <a:rPr lang="en-US" sz="1900"/>
              <a:t>• Provision of stand-by pump for higher reliablity.</a:t>
            </a:r>
            <a:endParaRPr lang="en-US" sz="1900"/>
          </a:p>
          <a:p>
            <a:pPr algn="l"/>
            <a:r>
              <a:rPr lang="en-US" sz="1900"/>
              <a:t>• Factory assembled and tested.</a:t>
            </a:r>
            <a:endParaRPr lang="en-US" sz="1900"/>
          </a:p>
          <a:p>
            <a:pPr algn="l"/>
            <a:endParaRPr lang="en-US" sz="1900"/>
          </a:p>
          <a:p>
            <a:pPr algn="l"/>
            <a:r>
              <a:rPr lang="en-US" sz="1900" b="1"/>
              <a:t>Application :</a:t>
            </a:r>
            <a:r>
              <a:rPr lang="en-US" sz="1900"/>
              <a:t> </a:t>
            </a:r>
            <a:endParaRPr lang="en-US" sz="1900"/>
          </a:p>
          <a:p>
            <a:pPr algn="l"/>
            <a:r>
              <a:rPr lang="en-US" sz="1900"/>
              <a:t>• Water Supply</a:t>
            </a:r>
            <a:endParaRPr lang="en-US" sz="1900"/>
          </a:p>
          <a:p>
            <a:pPr algn="l"/>
            <a:r>
              <a:rPr lang="en-US" sz="1900"/>
              <a:t>• Flats / Apartments Complexes</a:t>
            </a:r>
            <a:endParaRPr lang="en-US" sz="1900"/>
          </a:p>
          <a:p>
            <a:pPr algn="l"/>
            <a:r>
              <a:rPr lang="en-US" sz="1900"/>
              <a:t>• Hotels</a:t>
            </a:r>
            <a:endParaRPr lang="en-US" sz="1900"/>
          </a:p>
          <a:p>
            <a:pPr algn="l"/>
            <a:r>
              <a:rPr lang="en-US" sz="1900"/>
              <a:t>• Hospitals</a:t>
            </a:r>
            <a:endParaRPr lang="en-US" sz="1900"/>
          </a:p>
          <a:p>
            <a:pPr algn="l"/>
            <a:r>
              <a:rPr lang="en-US" sz="1900"/>
              <a:t>• Bungalows</a:t>
            </a:r>
            <a:endParaRPr lang="en-US" sz="1900"/>
          </a:p>
          <a:p>
            <a:pPr algn="l"/>
            <a:r>
              <a:rPr lang="en-US" sz="1900"/>
              <a:t>• Car Washing</a:t>
            </a:r>
            <a:endParaRPr lang="en-US" sz="1900"/>
          </a:p>
          <a:p>
            <a:pPr algn="l"/>
            <a:r>
              <a:rPr lang="en-US" sz="1900"/>
              <a:t>• Landscape Irrigation</a:t>
            </a:r>
            <a:endParaRPr lang="en-US" sz="1900"/>
          </a:p>
          <a:p>
            <a:pPr algn="l"/>
            <a:r>
              <a:rPr lang="en-US" sz="1900"/>
              <a:t>• Industries etc.</a:t>
            </a:r>
            <a:endParaRPr lang="en-US" sz="1900"/>
          </a:p>
        </p:txBody>
      </p:sp>
      <p:pic>
        <p:nvPicPr>
          <p:cNvPr id="11" name="Picture 10" descr="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0915" y="2371725"/>
            <a:ext cx="4065905" cy="3862070"/>
          </a:xfrm>
          <a:prstGeom prst="rect">
            <a:avLst/>
          </a:prstGeom>
        </p:spPr>
      </p:pic>
      <p:sp>
        <p:nvSpPr>
          <p:cNvPr id="12" name="Rectangles 11"/>
          <p:cNvSpPr/>
          <p:nvPr/>
        </p:nvSpPr>
        <p:spPr>
          <a:xfrm>
            <a:off x="240030" y="6419850"/>
            <a:ext cx="3362325" cy="1047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3" name="Rectangles 12"/>
          <p:cNvSpPr/>
          <p:nvPr/>
        </p:nvSpPr>
        <p:spPr>
          <a:xfrm>
            <a:off x="3662680" y="6419850"/>
            <a:ext cx="3362325" cy="104775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4" name="Rectangles 13"/>
          <p:cNvSpPr/>
          <p:nvPr/>
        </p:nvSpPr>
        <p:spPr>
          <a:xfrm>
            <a:off x="7085330" y="6419850"/>
            <a:ext cx="3362325" cy="1047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2" name="Picture 1" descr="backp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683875" cy="755967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75260" y="183515"/>
            <a:ext cx="279082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sz="2800" b="1"/>
              <a:t>HPN Installations </a:t>
            </a:r>
            <a:endParaRPr lang="en-US" sz="2800" b="1"/>
          </a:p>
        </p:txBody>
      </p:sp>
      <p:sp>
        <p:nvSpPr>
          <p:cNvPr id="5" name="Rectangles 4"/>
          <p:cNvSpPr/>
          <p:nvPr/>
        </p:nvSpPr>
        <p:spPr>
          <a:xfrm>
            <a:off x="280035" y="629920"/>
            <a:ext cx="688340" cy="755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9" name="Picture 8" descr="26.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890" y="1333500"/>
            <a:ext cx="4681855" cy="4681855"/>
          </a:xfrm>
          <a:prstGeom prst="rect">
            <a:avLst/>
          </a:prstGeom>
        </p:spPr>
      </p:pic>
      <p:pic>
        <p:nvPicPr>
          <p:cNvPr id="10" name="Picture 9" descr="26.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4165" y="1333500"/>
            <a:ext cx="4685030" cy="4681855"/>
          </a:xfrm>
          <a:prstGeom prst="rect">
            <a:avLst/>
          </a:prstGeom>
        </p:spPr>
      </p:pic>
      <p:sp>
        <p:nvSpPr>
          <p:cNvPr id="12" name="Rectangles 11"/>
          <p:cNvSpPr/>
          <p:nvPr/>
        </p:nvSpPr>
        <p:spPr>
          <a:xfrm>
            <a:off x="240030" y="6419850"/>
            <a:ext cx="4999990" cy="1047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3" name="Rectangles 12"/>
          <p:cNvSpPr/>
          <p:nvPr/>
        </p:nvSpPr>
        <p:spPr>
          <a:xfrm>
            <a:off x="5384165" y="6419850"/>
            <a:ext cx="5012690" cy="104775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backp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683875" cy="755967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75260" y="180975"/>
            <a:ext cx="279082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sz="2800" b="1">
                <a:sym typeface="+mn-ea"/>
              </a:rPr>
              <a:t>HPN Installations </a:t>
            </a:r>
            <a:endParaRPr lang="en-US" sz="2800" b="1"/>
          </a:p>
        </p:txBody>
      </p:sp>
      <p:sp>
        <p:nvSpPr>
          <p:cNvPr id="5" name="Rectangles 4"/>
          <p:cNvSpPr/>
          <p:nvPr/>
        </p:nvSpPr>
        <p:spPr>
          <a:xfrm>
            <a:off x="280035" y="629920"/>
            <a:ext cx="688340" cy="755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3" name="Picture 2" descr="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31265"/>
            <a:ext cx="9777730" cy="5096510"/>
          </a:xfrm>
          <a:prstGeom prst="rect">
            <a:avLst/>
          </a:prstGeom>
        </p:spPr>
      </p:pic>
      <p:sp>
        <p:nvSpPr>
          <p:cNvPr id="12" name="Rectangles 11"/>
          <p:cNvSpPr/>
          <p:nvPr/>
        </p:nvSpPr>
        <p:spPr>
          <a:xfrm>
            <a:off x="240030" y="6419850"/>
            <a:ext cx="4999990" cy="1047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3" name="Rectangles 12"/>
          <p:cNvSpPr/>
          <p:nvPr/>
        </p:nvSpPr>
        <p:spPr>
          <a:xfrm>
            <a:off x="5384165" y="6419850"/>
            <a:ext cx="5012690" cy="104775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2" name="Picture 1" descr="backp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683875" cy="755967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75260" y="180975"/>
            <a:ext cx="366204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sz="2800" b="1">
                <a:solidFill>
                  <a:srgbClr val="FF0000"/>
                </a:solidFill>
              </a:rPr>
              <a:t>End-Suction Fire Pumps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5" name="Rectangles 4"/>
          <p:cNvSpPr/>
          <p:nvPr/>
        </p:nvSpPr>
        <p:spPr>
          <a:xfrm>
            <a:off x="280035" y="629920"/>
            <a:ext cx="688340" cy="755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280035" y="810260"/>
            <a:ext cx="4532630" cy="19380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sz="2000" b="1"/>
              <a:t>Technical Data </a:t>
            </a:r>
            <a:endParaRPr lang="en-US" sz="2000"/>
          </a:p>
          <a:p>
            <a:pPr algn="l"/>
            <a:r>
              <a:rPr lang="en-US" sz="2000"/>
              <a:t>• Flow Range : 190 lpm. to 4730 lpm.</a:t>
            </a:r>
            <a:endParaRPr lang="en-US" sz="2000"/>
          </a:p>
          <a:p>
            <a:pPr algn="l"/>
            <a:r>
              <a:rPr lang="en-US" sz="2000"/>
              <a:t>• Pressure Range :54 mtr. to 210 mtr.</a:t>
            </a:r>
            <a:endParaRPr lang="en-US" sz="2000"/>
          </a:p>
          <a:p>
            <a:pPr algn="l"/>
            <a:r>
              <a:rPr lang="en-US" sz="2000"/>
              <a:t>• Diesel Engine &amp; Electric Motor driven</a:t>
            </a:r>
            <a:endParaRPr lang="en-US" sz="2000"/>
          </a:p>
          <a:p>
            <a:pPr algn="l"/>
            <a:r>
              <a:rPr lang="en-US" sz="2000"/>
              <a:t>• UL Listed, FM Approved, NFPA-20 design</a:t>
            </a:r>
            <a:endParaRPr lang="en-US" sz="2000"/>
          </a:p>
          <a:p>
            <a:pPr algn="l"/>
            <a:r>
              <a:rPr lang="en-US" sz="2000"/>
              <a:t>• Factory Assembled &amp; Factory tested</a:t>
            </a:r>
            <a:endParaRPr lang="en-US" sz="2000"/>
          </a:p>
        </p:txBody>
      </p:sp>
      <p:pic>
        <p:nvPicPr>
          <p:cNvPr id="10" name="Picture 9" descr="28.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5490" y="402590"/>
            <a:ext cx="1804670" cy="875030"/>
          </a:xfrm>
          <a:prstGeom prst="rect">
            <a:avLst/>
          </a:prstGeom>
        </p:spPr>
      </p:pic>
      <p:pic>
        <p:nvPicPr>
          <p:cNvPr id="11" name="Picture 10" descr="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665" y="2790825"/>
            <a:ext cx="8686800" cy="3422650"/>
          </a:xfrm>
          <a:prstGeom prst="rect">
            <a:avLst/>
          </a:prstGeom>
        </p:spPr>
      </p:pic>
      <p:sp>
        <p:nvSpPr>
          <p:cNvPr id="12" name="Rectangles 11"/>
          <p:cNvSpPr/>
          <p:nvPr/>
        </p:nvSpPr>
        <p:spPr>
          <a:xfrm>
            <a:off x="240030" y="6419850"/>
            <a:ext cx="3362325" cy="1047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3" name="Rectangles 12"/>
          <p:cNvSpPr/>
          <p:nvPr/>
        </p:nvSpPr>
        <p:spPr>
          <a:xfrm>
            <a:off x="3662680" y="6419850"/>
            <a:ext cx="3362325" cy="104775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4" name="Rectangles 13"/>
          <p:cNvSpPr/>
          <p:nvPr/>
        </p:nvSpPr>
        <p:spPr>
          <a:xfrm>
            <a:off x="7085330" y="6419850"/>
            <a:ext cx="3362325" cy="1047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backp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683875" cy="755967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75260" y="180975"/>
            <a:ext cx="56222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sz="2800" b="1">
                <a:solidFill>
                  <a:srgbClr val="FF0000"/>
                </a:solidFill>
              </a:rPr>
              <a:t>End-Suction Fire Pumps Installations 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5" name="Rectangles 4"/>
          <p:cNvSpPr/>
          <p:nvPr/>
        </p:nvSpPr>
        <p:spPr>
          <a:xfrm>
            <a:off x="280035" y="629920"/>
            <a:ext cx="688340" cy="755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3" name="Picture 2" descr="29.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755" y="1231265"/>
            <a:ext cx="9777730" cy="5096510"/>
          </a:xfrm>
          <a:prstGeom prst="rect">
            <a:avLst/>
          </a:prstGeom>
        </p:spPr>
      </p:pic>
      <p:sp>
        <p:nvSpPr>
          <p:cNvPr id="12" name="Rectangles 11"/>
          <p:cNvSpPr/>
          <p:nvPr/>
        </p:nvSpPr>
        <p:spPr>
          <a:xfrm>
            <a:off x="240030" y="6419850"/>
            <a:ext cx="4999990" cy="1047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3" name="Rectangles 12"/>
          <p:cNvSpPr/>
          <p:nvPr/>
        </p:nvSpPr>
        <p:spPr>
          <a:xfrm>
            <a:off x="5384165" y="6419850"/>
            <a:ext cx="5012690" cy="104775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2" name="Picture 1" descr="C:\Users\JGAJJAR\Desktop\Presentation\PPT\images\3.jpg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4127" y="0"/>
            <a:ext cx="10692130" cy="755967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175260" y="180975"/>
            <a:ext cx="187706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sz="2800" b="1"/>
              <a:t>Our History</a:t>
            </a:r>
            <a:endParaRPr lang="en-US" sz="2800" b="1"/>
          </a:p>
        </p:txBody>
      </p:sp>
      <p:sp>
        <p:nvSpPr>
          <p:cNvPr id="4" name="Rectangles 3"/>
          <p:cNvSpPr/>
          <p:nvPr/>
        </p:nvSpPr>
        <p:spPr>
          <a:xfrm>
            <a:off x="280035" y="629920"/>
            <a:ext cx="688340" cy="755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backp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683875" cy="755967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75260" y="180975"/>
            <a:ext cx="56222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sz="2800" b="1">
                <a:solidFill>
                  <a:srgbClr val="FF0000"/>
                </a:solidFill>
              </a:rPr>
              <a:t>End-Suction Fire Pumps Installations 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5" name="Rectangles 4"/>
          <p:cNvSpPr/>
          <p:nvPr/>
        </p:nvSpPr>
        <p:spPr>
          <a:xfrm>
            <a:off x="280035" y="629920"/>
            <a:ext cx="688340" cy="755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3" name="Picture 2" descr="29.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755" y="1231265"/>
            <a:ext cx="9777730" cy="5096510"/>
          </a:xfrm>
          <a:prstGeom prst="rect">
            <a:avLst/>
          </a:prstGeom>
        </p:spPr>
      </p:pic>
      <p:sp>
        <p:nvSpPr>
          <p:cNvPr id="12" name="Rectangles 11"/>
          <p:cNvSpPr/>
          <p:nvPr/>
        </p:nvSpPr>
        <p:spPr>
          <a:xfrm>
            <a:off x="240030" y="6419850"/>
            <a:ext cx="4999990" cy="1047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3" name="Rectangles 12"/>
          <p:cNvSpPr/>
          <p:nvPr/>
        </p:nvSpPr>
        <p:spPr>
          <a:xfrm>
            <a:off x="5384165" y="6419850"/>
            <a:ext cx="5012690" cy="104775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2" name="Picture 1" descr="backp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683875" cy="755967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75260" y="180975"/>
            <a:ext cx="492506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sz="2800" b="1">
                <a:solidFill>
                  <a:srgbClr val="FF0000"/>
                </a:solidFill>
                <a:sym typeface="+mn-ea"/>
              </a:rPr>
              <a:t>Horizontal Split Case Fire Pumps</a:t>
            </a:r>
            <a:endParaRPr lang="en-US" sz="28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5" name="Rectangles 4"/>
          <p:cNvSpPr/>
          <p:nvPr/>
        </p:nvSpPr>
        <p:spPr>
          <a:xfrm>
            <a:off x="280035" y="629920"/>
            <a:ext cx="688340" cy="755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280035" y="810260"/>
            <a:ext cx="4532630" cy="19380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sz="2000" b="1"/>
              <a:t>Technical Data </a:t>
            </a:r>
            <a:endParaRPr lang="en-US" sz="2000"/>
          </a:p>
          <a:p>
            <a:pPr algn="l"/>
            <a:r>
              <a:rPr lang="en-US" sz="2000"/>
              <a:t>• Flow Range : 1700 lpm. to 11350 lpm.</a:t>
            </a:r>
            <a:endParaRPr lang="en-US" sz="2000"/>
          </a:p>
          <a:p>
            <a:pPr algn="l"/>
            <a:r>
              <a:rPr lang="en-US" sz="2000"/>
              <a:t>• Pressure Rang :43 mtr. to 224 mtr.</a:t>
            </a:r>
            <a:endParaRPr lang="en-US" sz="2000"/>
          </a:p>
          <a:p>
            <a:pPr algn="l"/>
            <a:r>
              <a:rPr lang="en-US" sz="2000"/>
              <a:t>• Diesel Engine &amp; Electric Motor driven</a:t>
            </a:r>
            <a:endParaRPr lang="en-US" sz="2000"/>
          </a:p>
          <a:p>
            <a:pPr algn="l"/>
            <a:r>
              <a:rPr lang="en-US" sz="2000"/>
              <a:t>• UL Listed, FM Approved, NFPA-20 design</a:t>
            </a:r>
            <a:endParaRPr lang="en-US" sz="2000"/>
          </a:p>
          <a:p>
            <a:pPr algn="l"/>
            <a:r>
              <a:rPr lang="en-US" sz="2000"/>
              <a:t>• Factory Assembled &amp; Factory tested</a:t>
            </a:r>
            <a:endParaRPr lang="en-US" sz="2000"/>
          </a:p>
        </p:txBody>
      </p:sp>
      <p:pic>
        <p:nvPicPr>
          <p:cNvPr id="10" name="Picture 9" descr="28.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5490" y="402590"/>
            <a:ext cx="1804670" cy="875030"/>
          </a:xfrm>
          <a:prstGeom prst="rect">
            <a:avLst/>
          </a:prstGeom>
        </p:spPr>
      </p:pic>
      <p:pic>
        <p:nvPicPr>
          <p:cNvPr id="3" name="Picture 2" descr="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375" y="2700655"/>
            <a:ext cx="8571230" cy="3648710"/>
          </a:xfrm>
          <a:prstGeom prst="rect">
            <a:avLst/>
          </a:prstGeom>
        </p:spPr>
      </p:pic>
      <p:sp>
        <p:nvSpPr>
          <p:cNvPr id="12" name="Rectangles 11"/>
          <p:cNvSpPr/>
          <p:nvPr/>
        </p:nvSpPr>
        <p:spPr>
          <a:xfrm>
            <a:off x="240030" y="6419850"/>
            <a:ext cx="3362325" cy="1047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3" name="Rectangles 12"/>
          <p:cNvSpPr/>
          <p:nvPr/>
        </p:nvSpPr>
        <p:spPr>
          <a:xfrm>
            <a:off x="3662680" y="6419850"/>
            <a:ext cx="3362325" cy="104775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4" name="Rectangles 13"/>
          <p:cNvSpPr/>
          <p:nvPr/>
        </p:nvSpPr>
        <p:spPr>
          <a:xfrm>
            <a:off x="7085330" y="6419850"/>
            <a:ext cx="3362325" cy="1047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backp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683875" cy="755967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75260" y="180975"/>
            <a:ext cx="688530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sz="2800" b="1">
                <a:solidFill>
                  <a:srgbClr val="FF0000"/>
                </a:solidFill>
              </a:rPr>
              <a:t>Horizontal Split Case Fire Pumps Installations 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5" name="Rectangles 4"/>
          <p:cNvSpPr/>
          <p:nvPr/>
        </p:nvSpPr>
        <p:spPr>
          <a:xfrm>
            <a:off x="280035" y="629920"/>
            <a:ext cx="688340" cy="755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3" name="Picture 2" descr="30.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755" y="1231265"/>
            <a:ext cx="9777730" cy="5096510"/>
          </a:xfrm>
          <a:prstGeom prst="rect">
            <a:avLst/>
          </a:prstGeom>
        </p:spPr>
      </p:pic>
      <p:sp>
        <p:nvSpPr>
          <p:cNvPr id="12" name="Rectangles 11"/>
          <p:cNvSpPr/>
          <p:nvPr/>
        </p:nvSpPr>
        <p:spPr>
          <a:xfrm>
            <a:off x="240030" y="6419850"/>
            <a:ext cx="4999990" cy="1047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3" name="Rectangles 12"/>
          <p:cNvSpPr/>
          <p:nvPr/>
        </p:nvSpPr>
        <p:spPr>
          <a:xfrm>
            <a:off x="5384165" y="6419850"/>
            <a:ext cx="5012690" cy="104775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backp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683875" cy="755967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75260" y="180975"/>
            <a:ext cx="688530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sz="2800" b="1">
                <a:solidFill>
                  <a:srgbClr val="FF0000"/>
                </a:solidFill>
              </a:rPr>
              <a:t>Horizontal Split Case Fire Pumps Installations 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5" name="Rectangles 4"/>
          <p:cNvSpPr/>
          <p:nvPr/>
        </p:nvSpPr>
        <p:spPr>
          <a:xfrm>
            <a:off x="280035" y="629920"/>
            <a:ext cx="688340" cy="755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3" name="Picture 2" descr="30.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235" y="979170"/>
            <a:ext cx="8192770" cy="5334000"/>
          </a:xfrm>
          <a:prstGeom prst="rect">
            <a:avLst/>
          </a:prstGeom>
        </p:spPr>
      </p:pic>
      <p:sp>
        <p:nvSpPr>
          <p:cNvPr id="12" name="Rectangles 11"/>
          <p:cNvSpPr/>
          <p:nvPr/>
        </p:nvSpPr>
        <p:spPr>
          <a:xfrm>
            <a:off x="240030" y="6419850"/>
            <a:ext cx="4999990" cy="1047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3" name="Rectangles 12"/>
          <p:cNvSpPr/>
          <p:nvPr/>
        </p:nvSpPr>
        <p:spPr>
          <a:xfrm>
            <a:off x="5384165" y="6419850"/>
            <a:ext cx="5012690" cy="104775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backp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683875" cy="755967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75260" y="180975"/>
            <a:ext cx="688530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sz="2800" b="1">
                <a:solidFill>
                  <a:srgbClr val="FF0000"/>
                </a:solidFill>
              </a:rPr>
              <a:t>Horizontal Split Case Fire Pumps Installations 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5" name="Rectangles 4"/>
          <p:cNvSpPr/>
          <p:nvPr/>
        </p:nvSpPr>
        <p:spPr>
          <a:xfrm>
            <a:off x="280035" y="629920"/>
            <a:ext cx="688340" cy="755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3" name="Picture 2" descr="30.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2535" y="979170"/>
            <a:ext cx="5678170" cy="5334000"/>
          </a:xfrm>
          <a:prstGeom prst="rect">
            <a:avLst/>
          </a:prstGeom>
        </p:spPr>
      </p:pic>
      <p:sp>
        <p:nvSpPr>
          <p:cNvPr id="12" name="Rectangles 11"/>
          <p:cNvSpPr/>
          <p:nvPr/>
        </p:nvSpPr>
        <p:spPr>
          <a:xfrm>
            <a:off x="240030" y="6419850"/>
            <a:ext cx="4999990" cy="1047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3" name="Rectangles 12"/>
          <p:cNvSpPr/>
          <p:nvPr/>
        </p:nvSpPr>
        <p:spPr>
          <a:xfrm>
            <a:off x="5384165" y="6419850"/>
            <a:ext cx="5012690" cy="104775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2" name="Picture 1" descr="backp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683875" cy="755967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75260" y="180975"/>
            <a:ext cx="540893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sz="2800" b="1">
                <a:solidFill>
                  <a:srgbClr val="FF0000"/>
                </a:solidFill>
                <a:sym typeface="+mn-ea"/>
              </a:rPr>
              <a:t>Multi stage Multi outlet Fire pumps</a:t>
            </a:r>
            <a:endParaRPr lang="en-US" sz="28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5" name="Rectangles 4"/>
          <p:cNvSpPr/>
          <p:nvPr/>
        </p:nvSpPr>
        <p:spPr>
          <a:xfrm>
            <a:off x="280035" y="629920"/>
            <a:ext cx="688340" cy="755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280035" y="810260"/>
            <a:ext cx="4208145" cy="22453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sz="2000" b="1"/>
              <a:t>Technical Data </a:t>
            </a:r>
            <a:endParaRPr lang="en-US" sz="2000"/>
          </a:p>
          <a:p>
            <a:pPr algn="l"/>
            <a:r>
              <a:rPr lang="en-US" sz="2000"/>
              <a:t>• Flow Range : Upto 6500 lpm.</a:t>
            </a:r>
            <a:endParaRPr lang="en-US" sz="2000"/>
          </a:p>
          <a:p>
            <a:pPr algn="l"/>
            <a:r>
              <a:rPr lang="en-US" sz="2000"/>
              <a:t>• Head Range : Upto 450 m.</a:t>
            </a:r>
            <a:endParaRPr lang="en-US" sz="2000"/>
          </a:p>
          <a:p>
            <a:pPr algn="l"/>
            <a:r>
              <a:rPr lang="en-US" sz="2000"/>
              <a:t>• Diesel Engine &amp; Electric Motor driven</a:t>
            </a:r>
            <a:endParaRPr lang="en-US" sz="2000"/>
          </a:p>
          <a:p>
            <a:pPr algn="l"/>
            <a:r>
              <a:rPr lang="en-US" sz="2000"/>
              <a:t>• Maximum Number of outlet : 7</a:t>
            </a:r>
            <a:endParaRPr lang="en-US" sz="2000"/>
          </a:p>
          <a:p>
            <a:pPr algn="l"/>
            <a:r>
              <a:rPr lang="en-US" sz="2000"/>
              <a:t>• NFPA-20 design</a:t>
            </a:r>
            <a:endParaRPr lang="en-US" sz="2000"/>
          </a:p>
          <a:p>
            <a:pPr algn="l"/>
            <a:r>
              <a:rPr lang="en-US" sz="2000"/>
              <a:t>• Factory Assembled &amp; Factory tested</a:t>
            </a:r>
            <a:endParaRPr lang="en-US" sz="2000"/>
          </a:p>
        </p:txBody>
      </p:sp>
      <p:pic>
        <p:nvPicPr>
          <p:cNvPr id="7" name="Picture 6" descr="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25" y="2257425"/>
            <a:ext cx="9326880" cy="3986530"/>
          </a:xfrm>
          <a:prstGeom prst="rect">
            <a:avLst/>
          </a:prstGeom>
        </p:spPr>
      </p:pic>
      <p:sp>
        <p:nvSpPr>
          <p:cNvPr id="12" name="Rectangles 11"/>
          <p:cNvSpPr/>
          <p:nvPr/>
        </p:nvSpPr>
        <p:spPr>
          <a:xfrm>
            <a:off x="240030" y="6419850"/>
            <a:ext cx="3362325" cy="1047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3" name="Rectangles 12"/>
          <p:cNvSpPr/>
          <p:nvPr/>
        </p:nvSpPr>
        <p:spPr>
          <a:xfrm>
            <a:off x="3662680" y="6419850"/>
            <a:ext cx="3362325" cy="104775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4" name="Rectangles 13"/>
          <p:cNvSpPr/>
          <p:nvPr/>
        </p:nvSpPr>
        <p:spPr>
          <a:xfrm>
            <a:off x="7085330" y="6419850"/>
            <a:ext cx="3362325" cy="1047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backp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683875" cy="755967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75260" y="180975"/>
            <a:ext cx="736917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sz="2800" b="1">
                <a:solidFill>
                  <a:srgbClr val="FF0000"/>
                </a:solidFill>
              </a:rPr>
              <a:t>Multi stage Multi outlet Fire pumps Installations 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5" name="Rectangles 4"/>
          <p:cNvSpPr/>
          <p:nvPr/>
        </p:nvSpPr>
        <p:spPr>
          <a:xfrm>
            <a:off x="280035" y="629920"/>
            <a:ext cx="688340" cy="755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3" name="Picture 2" descr="31.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925" y="1228725"/>
            <a:ext cx="6803390" cy="5102225"/>
          </a:xfrm>
          <a:prstGeom prst="rect">
            <a:avLst/>
          </a:prstGeom>
        </p:spPr>
      </p:pic>
      <p:sp>
        <p:nvSpPr>
          <p:cNvPr id="12" name="Rectangles 11"/>
          <p:cNvSpPr/>
          <p:nvPr/>
        </p:nvSpPr>
        <p:spPr>
          <a:xfrm>
            <a:off x="240030" y="6419850"/>
            <a:ext cx="4999990" cy="1047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3" name="Rectangles 12"/>
          <p:cNvSpPr/>
          <p:nvPr/>
        </p:nvSpPr>
        <p:spPr>
          <a:xfrm>
            <a:off x="5384165" y="6419850"/>
            <a:ext cx="5012690" cy="104775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backp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683875" cy="755967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75260" y="180975"/>
            <a:ext cx="736917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sz="2800" b="1">
                <a:solidFill>
                  <a:srgbClr val="FF0000"/>
                </a:solidFill>
              </a:rPr>
              <a:t>Multi stage Multi outlet Fire pumps Installations 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5" name="Rectangles 4"/>
          <p:cNvSpPr/>
          <p:nvPr/>
        </p:nvSpPr>
        <p:spPr>
          <a:xfrm>
            <a:off x="280035" y="629920"/>
            <a:ext cx="688340" cy="755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3" name="Picture 2" descr="31.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895" y="2005965"/>
            <a:ext cx="9823450" cy="3547745"/>
          </a:xfrm>
          <a:prstGeom prst="rect">
            <a:avLst/>
          </a:prstGeom>
        </p:spPr>
      </p:pic>
      <p:sp>
        <p:nvSpPr>
          <p:cNvPr id="12" name="Rectangles 11"/>
          <p:cNvSpPr/>
          <p:nvPr/>
        </p:nvSpPr>
        <p:spPr>
          <a:xfrm>
            <a:off x="240030" y="6419850"/>
            <a:ext cx="4999990" cy="1047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3" name="Rectangles 12"/>
          <p:cNvSpPr/>
          <p:nvPr/>
        </p:nvSpPr>
        <p:spPr>
          <a:xfrm>
            <a:off x="5384165" y="6419850"/>
            <a:ext cx="5012690" cy="104775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2" name="Picture 1" descr="backp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683875" cy="755967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75260" y="180975"/>
            <a:ext cx="520573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sz="2800" b="1">
                <a:sym typeface="+mn-ea"/>
              </a:rPr>
              <a:t>HVAC Packaged Pumping Systems </a:t>
            </a:r>
            <a:endParaRPr lang="en-US" sz="2800" b="1">
              <a:sym typeface="+mn-ea"/>
            </a:endParaRPr>
          </a:p>
        </p:txBody>
      </p:sp>
      <p:sp>
        <p:nvSpPr>
          <p:cNvPr id="5" name="Rectangles 4"/>
          <p:cNvSpPr/>
          <p:nvPr/>
        </p:nvSpPr>
        <p:spPr>
          <a:xfrm>
            <a:off x="280035" y="629920"/>
            <a:ext cx="688340" cy="755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280035" y="810260"/>
            <a:ext cx="7337425" cy="37846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sz="2000"/>
              <a:t>• Available with Close Coupled End Suction and Vertical Inline Pumps.</a:t>
            </a:r>
            <a:endParaRPr lang="en-US" sz="2000"/>
          </a:p>
          <a:p>
            <a:pPr algn="l"/>
            <a:r>
              <a:rPr lang="en-US" sz="2000"/>
              <a:t>• Complete System pre-plumbed with valves, piping and controls.</a:t>
            </a:r>
            <a:endParaRPr lang="en-US" sz="2000"/>
          </a:p>
          <a:p>
            <a:pPr algn="l"/>
            <a:r>
              <a:rPr lang="en-US" sz="2000"/>
              <a:t>• Quality factory fabrication of piping using CNC plasma </a:t>
            </a:r>
            <a:endParaRPr lang="en-US" sz="2000"/>
          </a:p>
          <a:p>
            <a:pPr algn="l"/>
            <a:r>
              <a:rPr lang="en-US" sz="2000"/>
              <a:t>   cutting and welding machines.</a:t>
            </a:r>
            <a:endParaRPr lang="en-US" sz="2000"/>
          </a:p>
          <a:p>
            <a:pPr algn="l"/>
            <a:r>
              <a:rPr lang="en-US" sz="2000"/>
              <a:t>• Factory assembled and tested.</a:t>
            </a:r>
            <a:endParaRPr lang="en-US" sz="2000"/>
          </a:p>
          <a:p>
            <a:pPr algn="l"/>
            <a:r>
              <a:rPr lang="en-US" sz="2000"/>
              <a:t>• Quick installation at site.</a:t>
            </a:r>
            <a:endParaRPr lang="en-US" sz="2000"/>
          </a:p>
          <a:p>
            <a:pPr algn="l"/>
            <a:endParaRPr lang="en-US" sz="2000" b="1"/>
          </a:p>
          <a:p>
            <a:pPr algn="l"/>
            <a:r>
              <a:rPr lang="en-US" sz="2000" b="1"/>
              <a:t>Application :</a:t>
            </a:r>
            <a:r>
              <a:rPr lang="en-US" sz="2000"/>
              <a:t> </a:t>
            </a:r>
            <a:endParaRPr lang="en-US" sz="2000"/>
          </a:p>
          <a:p>
            <a:pPr algn="l"/>
            <a:r>
              <a:rPr lang="en-US" sz="2000"/>
              <a:t>• Water Supply</a:t>
            </a:r>
            <a:endParaRPr lang="en-US" sz="2000"/>
          </a:p>
          <a:p>
            <a:pPr algn="l"/>
            <a:r>
              <a:rPr lang="en-US" sz="2000"/>
              <a:t>• Pressure Boosting Systems</a:t>
            </a:r>
            <a:endParaRPr lang="en-US" sz="2000"/>
          </a:p>
          <a:p>
            <a:pPr algn="l"/>
            <a:r>
              <a:rPr lang="en-US" sz="2000"/>
              <a:t>• HVAC Cooling &amp; Heating Systems</a:t>
            </a:r>
            <a:endParaRPr lang="en-US" sz="2000"/>
          </a:p>
          <a:p>
            <a:pPr algn="l"/>
            <a:r>
              <a:rPr lang="en-US" sz="2000"/>
              <a:t>• Industrial Systems etc.</a:t>
            </a:r>
            <a:endParaRPr lang="en-US" sz="2000"/>
          </a:p>
        </p:txBody>
      </p:sp>
      <p:sp>
        <p:nvSpPr>
          <p:cNvPr id="12" name="Rectangles 11"/>
          <p:cNvSpPr/>
          <p:nvPr/>
        </p:nvSpPr>
        <p:spPr>
          <a:xfrm>
            <a:off x="240030" y="6419850"/>
            <a:ext cx="3362325" cy="1047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3" name="Rectangles 12"/>
          <p:cNvSpPr/>
          <p:nvPr/>
        </p:nvSpPr>
        <p:spPr>
          <a:xfrm>
            <a:off x="3662680" y="6419850"/>
            <a:ext cx="3362325" cy="104775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4" name="Rectangles 13"/>
          <p:cNvSpPr/>
          <p:nvPr/>
        </p:nvSpPr>
        <p:spPr>
          <a:xfrm>
            <a:off x="7085330" y="6419850"/>
            <a:ext cx="3362325" cy="1047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15" name="Picture 14" descr="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7760" y="1743710"/>
            <a:ext cx="3749040" cy="458089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2" name="Picture 1" descr="backp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683875" cy="755967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75260" y="180975"/>
            <a:ext cx="443166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sz="2800" b="1">
                <a:sym typeface="+mn-ea"/>
              </a:rPr>
              <a:t>Types of Chilled Water Pump</a:t>
            </a:r>
            <a:endParaRPr lang="en-US" sz="2800" b="1">
              <a:sym typeface="+mn-ea"/>
            </a:endParaRPr>
          </a:p>
        </p:txBody>
      </p:sp>
      <p:sp>
        <p:nvSpPr>
          <p:cNvPr id="5" name="Rectangles 4"/>
          <p:cNvSpPr/>
          <p:nvPr/>
        </p:nvSpPr>
        <p:spPr>
          <a:xfrm>
            <a:off x="280035" y="629920"/>
            <a:ext cx="688340" cy="755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280035" y="4705985"/>
            <a:ext cx="3556635" cy="16300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sz="2000" b="1"/>
              <a:t>Features:</a:t>
            </a:r>
            <a:endParaRPr lang="en-US" sz="2000" b="1"/>
          </a:p>
          <a:p>
            <a:pPr algn="l"/>
            <a:r>
              <a:rPr lang="en-US" sz="2000"/>
              <a:t>• CED coated rust resistant finish</a:t>
            </a:r>
            <a:endParaRPr lang="en-US" sz="2000"/>
          </a:p>
          <a:p>
            <a:pPr algn="l"/>
            <a:r>
              <a:rPr lang="en-US" sz="2000"/>
              <a:t>• Dynamically balanced impeller</a:t>
            </a:r>
            <a:endParaRPr lang="en-US" sz="2000"/>
          </a:p>
          <a:p>
            <a:pPr algn="l"/>
            <a:r>
              <a:rPr lang="en-US" sz="2000"/>
              <a:t>• PN 16 as standard</a:t>
            </a:r>
            <a:endParaRPr lang="en-US" sz="2000"/>
          </a:p>
          <a:p>
            <a:pPr algn="l"/>
            <a:r>
              <a:rPr lang="en-US" sz="2000"/>
              <a:t>• Mechanical shaft seal.</a:t>
            </a:r>
            <a:endParaRPr lang="en-US" sz="2000"/>
          </a:p>
        </p:txBody>
      </p:sp>
      <p:sp>
        <p:nvSpPr>
          <p:cNvPr id="12" name="Rectangles 11"/>
          <p:cNvSpPr/>
          <p:nvPr/>
        </p:nvSpPr>
        <p:spPr>
          <a:xfrm>
            <a:off x="240030" y="6419850"/>
            <a:ext cx="3362325" cy="1047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3" name="Rectangles 12"/>
          <p:cNvSpPr/>
          <p:nvPr/>
        </p:nvSpPr>
        <p:spPr>
          <a:xfrm>
            <a:off x="3662680" y="6419850"/>
            <a:ext cx="3362325" cy="104775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4" name="Rectangles 13"/>
          <p:cNvSpPr/>
          <p:nvPr/>
        </p:nvSpPr>
        <p:spPr>
          <a:xfrm>
            <a:off x="7085330" y="6419850"/>
            <a:ext cx="3362325" cy="1047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3" name="Picture 2" descr="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95" y="873125"/>
            <a:ext cx="9985375" cy="34137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683875" cy="755967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175260" y="180975"/>
            <a:ext cx="450786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sz="2800" b="1"/>
              <a:t>Global Footprint - Operations</a:t>
            </a:r>
            <a:endParaRPr lang="en-US" sz="2800" b="1"/>
          </a:p>
        </p:txBody>
      </p:sp>
      <p:sp>
        <p:nvSpPr>
          <p:cNvPr id="4" name="Rectangles 3"/>
          <p:cNvSpPr/>
          <p:nvPr/>
        </p:nvSpPr>
        <p:spPr>
          <a:xfrm>
            <a:off x="280035" y="629920"/>
            <a:ext cx="688340" cy="755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backp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683875" cy="755967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75260" y="180975"/>
            <a:ext cx="295719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sz="2800" b="1"/>
              <a:t>HVAC Installations </a:t>
            </a:r>
            <a:endParaRPr lang="en-US" sz="2800" b="1"/>
          </a:p>
        </p:txBody>
      </p:sp>
      <p:sp>
        <p:nvSpPr>
          <p:cNvPr id="5" name="Rectangles 4"/>
          <p:cNvSpPr/>
          <p:nvPr/>
        </p:nvSpPr>
        <p:spPr>
          <a:xfrm>
            <a:off x="280035" y="629920"/>
            <a:ext cx="688340" cy="755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3" name="Picture 2" descr="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565" y="1105535"/>
            <a:ext cx="7992110" cy="5233670"/>
          </a:xfrm>
          <a:prstGeom prst="rect">
            <a:avLst/>
          </a:prstGeom>
        </p:spPr>
      </p:pic>
      <p:sp>
        <p:nvSpPr>
          <p:cNvPr id="12" name="Rectangles 11"/>
          <p:cNvSpPr/>
          <p:nvPr/>
        </p:nvSpPr>
        <p:spPr>
          <a:xfrm>
            <a:off x="240030" y="6419850"/>
            <a:ext cx="4999990" cy="1047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3" name="Rectangles 12"/>
          <p:cNvSpPr/>
          <p:nvPr/>
        </p:nvSpPr>
        <p:spPr>
          <a:xfrm>
            <a:off x="5384165" y="6419850"/>
            <a:ext cx="5012690" cy="104775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backp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683875" cy="755967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75260" y="180975"/>
            <a:ext cx="295719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sz="2800" b="1"/>
              <a:t>HVAC Installations </a:t>
            </a:r>
            <a:endParaRPr lang="en-US" sz="2800" b="1"/>
          </a:p>
        </p:txBody>
      </p:sp>
      <p:sp>
        <p:nvSpPr>
          <p:cNvPr id="5" name="Rectangles 4"/>
          <p:cNvSpPr/>
          <p:nvPr/>
        </p:nvSpPr>
        <p:spPr>
          <a:xfrm>
            <a:off x="280035" y="629920"/>
            <a:ext cx="688340" cy="755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3" name="Picture 2" descr="32.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960" y="1096010"/>
            <a:ext cx="7522210" cy="5233670"/>
          </a:xfrm>
          <a:prstGeom prst="rect">
            <a:avLst/>
          </a:prstGeom>
        </p:spPr>
      </p:pic>
      <p:sp>
        <p:nvSpPr>
          <p:cNvPr id="12" name="Rectangles 11"/>
          <p:cNvSpPr/>
          <p:nvPr/>
        </p:nvSpPr>
        <p:spPr>
          <a:xfrm>
            <a:off x="240030" y="6419850"/>
            <a:ext cx="4999990" cy="1047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3" name="Rectangles 12"/>
          <p:cNvSpPr/>
          <p:nvPr/>
        </p:nvSpPr>
        <p:spPr>
          <a:xfrm>
            <a:off x="5384165" y="6419850"/>
            <a:ext cx="5012690" cy="104775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backp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683875" cy="755967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75260" y="180975"/>
            <a:ext cx="295719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sz="2800" b="1"/>
              <a:t>HVAC Installations </a:t>
            </a:r>
            <a:endParaRPr lang="en-US" sz="2800" b="1"/>
          </a:p>
        </p:txBody>
      </p:sp>
      <p:sp>
        <p:nvSpPr>
          <p:cNvPr id="5" name="Rectangles 4"/>
          <p:cNvSpPr/>
          <p:nvPr/>
        </p:nvSpPr>
        <p:spPr>
          <a:xfrm>
            <a:off x="280035" y="629920"/>
            <a:ext cx="688340" cy="755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3" name="Picture 2" descr="32.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715" y="1096645"/>
            <a:ext cx="8394065" cy="5233670"/>
          </a:xfrm>
          <a:prstGeom prst="rect">
            <a:avLst/>
          </a:prstGeom>
        </p:spPr>
      </p:pic>
      <p:sp>
        <p:nvSpPr>
          <p:cNvPr id="12" name="Rectangles 11"/>
          <p:cNvSpPr/>
          <p:nvPr/>
        </p:nvSpPr>
        <p:spPr>
          <a:xfrm>
            <a:off x="240030" y="6419850"/>
            <a:ext cx="4999990" cy="1047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3" name="Rectangles 12"/>
          <p:cNvSpPr/>
          <p:nvPr/>
        </p:nvSpPr>
        <p:spPr>
          <a:xfrm>
            <a:off x="5384165" y="6419850"/>
            <a:ext cx="5012690" cy="104775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2" name="Picture 1" descr="backp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683875" cy="755967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75260" y="180975"/>
            <a:ext cx="257937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sz="2800" b="1">
                <a:sym typeface="+mn-ea"/>
              </a:rPr>
              <a:t>Drainage Pumps</a:t>
            </a:r>
            <a:endParaRPr lang="en-US" sz="2800" b="1">
              <a:sym typeface="+mn-ea"/>
            </a:endParaRPr>
          </a:p>
        </p:txBody>
      </p:sp>
      <p:sp>
        <p:nvSpPr>
          <p:cNvPr id="5" name="Rectangles 4"/>
          <p:cNvSpPr/>
          <p:nvPr/>
        </p:nvSpPr>
        <p:spPr>
          <a:xfrm>
            <a:off x="280035" y="629920"/>
            <a:ext cx="688340" cy="755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280035" y="810260"/>
            <a:ext cx="6544310" cy="50158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sz="2000"/>
              <a:t>Head :  Upto 47 meter</a:t>
            </a:r>
            <a:endParaRPr lang="en-US" sz="2000"/>
          </a:p>
          <a:p>
            <a:pPr algn="l"/>
            <a:r>
              <a:rPr lang="en-US" sz="2000"/>
              <a:t>Flow  :  Upto 156 m3/hr</a:t>
            </a:r>
            <a:endParaRPr lang="en-US" sz="2000"/>
          </a:p>
          <a:p>
            <a:pPr algn="l"/>
            <a:r>
              <a:rPr lang="en-US" sz="2000"/>
              <a:t>HP     : Upto 30</a:t>
            </a:r>
            <a:endParaRPr lang="en-US" sz="2000"/>
          </a:p>
          <a:p>
            <a:pPr algn="l"/>
            <a:endParaRPr lang="en-US" sz="2000"/>
          </a:p>
          <a:p>
            <a:pPr algn="l"/>
            <a:r>
              <a:rPr lang="en-US" sz="2000"/>
              <a:t>• Available in both Single &amp; Three phase</a:t>
            </a:r>
            <a:endParaRPr lang="en-US" sz="2000"/>
          </a:p>
          <a:p>
            <a:pPr algn="l"/>
            <a:r>
              <a:rPr lang="en-US" sz="2000"/>
              <a:t>• MOC : CI Casing &amp; Impeller,  SS Motor Casing</a:t>
            </a:r>
            <a:endParaRPr lang="en-US" sz="2000"/>
          </a:p>
          <a:p>
            <a:pPr algn="l"/>
            <a:r>
              <a:rPr lang="en-US" sz="2000"/>
              <a:t>• Thermal Overload Protection , IP 68, Class F Insulation</a:t>
            </a:r>
            <a:endParaRPr lang="en-US" sz="2000"/>
          </a:p>
          <a:p>
            <a:pPr algn="l"/>
            <a:r>
              <a:rPr lang="en-US" sz="2000"/>
              <a:t>• Double Mechanical Seal Sic/Sic/NBR + Carbon/Ceramic/NBR</a:t>
            </a:r>
            <a:endParaRPr lang="en-US" sz="2000"/>
          </a:p>
          <a:p>
            <a:pPr algn="l"/>
            <a:r>
              <a:rPr lang="en-US" sz="2000"/>
              <a:t>• Solid Handling up to 11 MM.</a:t>
            </a:r>
            <a:endParaRPr lang="en-US" sz="2000"/>
          </a:p>
          <a:p>
            <a:pPr algn="l"/>
            <a:r>
              <a:rPr lang="en-US" sz="2000"/>
              <a:t>• Vortex Impeller </a:t>
            </a:r>
            <a:endParaRPr lang="en-US" sz="2000"/>
          </a:p>
          <a:p>
            <a:pPr algn="l"/>
            <a:r>
              <a:rPr lang="en-US" sz="2000"/>
              <a:t>• Permanently lubricated Ball Bearings</a:t>
            </a:r>
            <a:endParaRPr lang="en-US" sz="2000"/>
          </a:p>
          <a:p>
            <a:pPr algn="l"/>
            <a:endParaRPr lang="en-US" sz="2000"/>
          </a:p>
          <a:p>
            <a:pPr algn="l"/>
            <a:r>
              <a:rPr lang="en-US" sz="2000" b="1"/>
              <a:t>Application : </a:t>
            </a:r>
            <a:endParaRPr lang="en-US" sz="2000" b="1"/>
          </a:p>
          <a:p>
            <a:pPr algn="l"/>
            <a:r>
              <a:rPr lang="en-US" sz="2000"/>
              <a:t>Slushy Water, Wastewater witout solids, Sump Drainage, </a:t>
            </a:r>
            <a:endParaRPr lang="en-US" sz="2000"/>
          </a:p>
          <a:p>
            <a:pPr algn="l"/>
            <a:r>
              <a:rPr lang="en-US" sz="2000"/>
              <a:t>Dewatering for Fish Ponds &amp; Basements.</a:t>
            </a:r>
            <a:endParaRPr lang="en-US" sz="2000"/>
          </a:p>
          <a:p>
            <a:pPr algn="l"/>
            <a:endParaRPr lang="en-US" sz="2000"/>
          </a:p>
        </p:txBody>
      </p:sp>
      <p:sp>
        <p:nvSpPr>
          <p:cNvPr id="12" name="Rectangles 11"/>
          <p:cNvSpPr/>
          <p:nvPr/>
        </p:nvSpPr>
        <p:spPr>
          <a:xfrm>
            <a:off x="240030" y="6419850"/>
            <a:ext cx="3362325" cy="1047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3" name="Rectangles 12"/>
          <p:cNvSpPr/>
          <p:nvPr/>
        </p:nvSpPr>
        <p:spPr>
          <a:xfrm>
            <a:off x="3662680" y="6419850"/>
            <a:ext cx="3362325" cy="104775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4" name="Rectangles 13"/>
          <p:cNvSpPr/>
          <p:nvPr/>
        </p:nvSpPr>
        <p:spPr>
          <a:xfrm>
            <a:off x="7085330" y="6419850"/>
            <a:ext cx="3362325" cy="1047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3" name="Picture 2" descr="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5005" y="544195"/>
            <a:ext cx="2700655" cy="3776345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2" name="Picture 1" descr="backp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683875" cy="755967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75260" y="180975"/>
            <a:ext cx="255016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sz="2800" b="1">
                <a:sym typeface="+mn-ea"/>
              </a:rPr>
              <a:t>Sewage Pumps  </a:t>
            </a:r>
            <a:endParaRPr lang="en-US" sz="2800" b="1">
              <a:sym typeface="+mn-ea"/>
            </a:endParaRPr>
          </a:p>
        </p:txBody>
      </p:sp>
      <p:sp>
        <p:nvSpPr>
          <p:cNvPr id="5" name="Rectangles 4"/>
          <p:cNvSpPr/>
          <p:nvPr/>
        </p:nvSpPr>
        <p:spPr>
          <a:xfrm>
            <a:off x="280035" y="629920"/>
            <a:ext cx="688340" cy="755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280035" y="810260"/>
            <a:ext cx="6601460" cy="53232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sz="2000"/>
              <a:t>Head : Upto  50 meters</a:t>
            </a:r>
            <a:endParaRPr lang="en-US" sz="2000"/>
          </a:p>
          <a:p>
            <a:pPr algn="l"/>
            <a:r>
              <a:rPr lang="en-US" sz="2000"/>
              <a:t>Flow  :  Upto 1800 m3/hr</a:t>
            </a:r>
            <a:endParaRPr lang="en-US" sz="2000"/>
          </a:p>
          <a:p>
            <a:pPr algn="l"/>
            <a:r>
              <a:rPr lang="en-US" sz="2000"/>
              <a:t>HP     : Upto 100</a:t>
            </a:r>
            <a:endParaRPr lang="en-US" sz="2000"/>
          </a:p>
          <a:p>
            <a:pPr algn="l"/>
            <a:endParaRPr lang="en-US" sz="2000"/>
          </a:p>
          <a:p>
            <a:pPr algn="l"/>
            <a:r>
              <a:rPr lang="en-US" sz="2000"/>
              <a:t>• Available in both Single &amp; Three phase</a:t>
            </a:r>
            <a:endParaRPr lang="en-US" sz="2000"/>
          </a:p>
          <a:p>
            <a:pPr algn="l"/>
            <a:r>
              <a:rPr lang="en-US" sz="2000"/>
              <a:t>• MOC : Cast Iron Casing &amp; Impeller, SS 304 Motor Casing.</a:t>
            </a:r>
            <a:endParaRPr lang="en-US" sz="2000"/>
          </a:p>
          <a:p>
            <a:pPr algn="l"/>
            <a:r>
              <a:rPr lang="en-US" sz="2000"/>
              <a:t>• Thermal Overload Protection ,IP 68, Class F Insulation</a:t>
            </a:r>
            <a:endParaRPr lang="en-US" sz="2000"/>
          </a:p>
          <a:p>
            <a:pPr algn="l"/>
            <a:r>
              <a:rPr lang="en-US" sz="2000"/>
              <a:t>• Double Mechanical Seal  Sic/Sic/NBR + Carbon/Ceramic/NBR</a:t>
            </a:r>
            <a:endParaRPr lang="en-US" sz="2000"/>
          </a:p>
          <a:p>
            <a:pPr algn="l"/>
            <a:r>
              <a:rPr lang="en-US" sz="2000"/>
              <a:t>• Solids Handling up to 35 MM.</a:t>
            </a:r>
            <a:endParaRPr lang="en-US" sz="2000"/>
          </a:p>
          <a:p>
            <a:pPr algn="l"/>
            <a:r>
              <a:rPr lang="en-US" sz="2000"/>
              <a:t>• Vortex or Semi open Impeller </a:t>
            </a:r>
            <a:endParaRPr lang="en-US" sz="2000"/>
          </a:p>
          <a:p>
            <a:pPr algn="l"/>
            <a:r>
              <a:rPr lang="en-US" sz="2000"/>
              <a:t>• Permanently lubricated Ball Bearings</a:t>
            </a:r>
            <a:endParaRPr lang="en-US" sz="2000"/>
          </a:p>
          <a:p>
            <a:pPr algn="l"/>
            <a:endParaRPr lang="en-US" sz="2000"/>
          </a:p>
          <a:p>
            <a:pPr algn="l"/>
            <a:r>
              <a:rPr lang="en-US" sz="2000" b="1"/>
              <a:t>Application : </a:t>
            </a:r>
            <a:endParaRPr lang="en-US" sz="2000" b="1"/>
          </a:p>
          <a:p>
            <a:pPr algn="l"/>
            <a:r>
              <a:rPr lang="en-US" sz="2000"/>
              <a:t>Sewage from Buildings, Hotels and wastewater from </a:t>
            </a:r>
            <a:endParaRPr lang="en-US" sz="2000"/>
          </a:p>
          <a:p>
            <a:pPr algn="l"/>
            <a:r>
              <a:rPr lang="en-US" sz="2000"/>
              <a:t>Factories. Emptying Septic tanks, cesspits and sewage </a:t>
            </a:r>
            <a:endParaRPr lang="en-US" sz="2000"/>
          </a:p>
          <a:p>
            <a:pPr algn="l"/>
            <a:r>
              <a:rPr lang="en-US" sz="2000"/>
              <a:t>pumping stations. Wastewater with solids, Sump Drainage, </a:t>
            </a:r>
            <a:endParaRPr lang="en-US" sz="2000"/>
          </a:p>
          <a:p>
            <a:pPr algn="l"/>
            <a:r>
              <a:rPr lang="en-US" sz="2000"/>
              <a:t>Dewatering for various systems.</a:t>
            </a:r>
            <a:endParaRPr lang="en-US" sz="2000"/>
          </a:p>
        </p:txBody>
      </p:sp>
      <p:sp>
        <p:nvSpPr>
          <p:cNvPr id="12" name="Rectangles 11"/>
          <p:cNvSpPr/>
          <p:nvPr/>
        </p:nvSpPr>
        <p:spPr>
          <a:xfrm>
            <a:off x="240030" y="6419850"/>
            <a:ext cx="3362325" cy="1047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3" name="Rectangles 12"/>
          <p:cNvSpPr/>
          <p:nvPr/>
        </p:nvSpPr>
        <p:spPr>
          <a:xfrm>
            <a:off x="3662680" y="6419850"/>
            <a:ext cx="3362325" cy="104775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4" name="Rectangles 13"/>
          <p:cNvSpPr/>
          <p:nvPr/>
        </p:nvSpPr>
        <p:spPr>
          <a:xfrm>
            <a:off x="7085330" y="6419850"/>
            <a:ext cx="3362325" cy="1047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7" name="Picture 6" descr="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60" y="180975"/>
            <a:ext cx="3139440" cy="599567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2" name="Picture 1" descr="backp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683875" cy="755967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75260" y="180975"/>
            <a:ext cx="499491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sz="2800" b="1"/>
              <a:t>Sewage &amp; Drainage Installations </a:t>
            </a:r>
            <a:endParaRPr lang="en-US" sz="2800" b="1"/>
          </a:p>
        </p:txBody>
      </p:sp>
      <p:sp>
        <p:nvSpPr>
          <p:cNvPr id="5" name="Rectangles 4"/>
          <p:cNvSpPr/>
          <p:nvPr/>
        </p:nvSpPr>
        <p:spPr>
          <a:xfrm>
            <a:off x="280035" y="629920"/>
            <a:ext cx="688340" cy="755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2" name="Rectangles 11"/>
          <p:cNvSpPr/>
          <p:nvPr/>
        </p:nvSpPr>
        <p:spPr>
          <a:xfrm>
            <a:off x="240030" y="6419850"/>
            <a:ext cx="4999990" cy="1047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3" name="Rectangles 12"/>
          <p:cNvSpPr/>
          <p:nvPr/>
        </p:nvSpPr>
        <p:spPr>
          <a:xfrm>
            <a:off x="5384165" y="6419850"/>
            <a:ext cx="5012690" cy="104775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graphicFrame>
        <p:nvGraphicFramePr>
          <p:cNvPr id="3" name="Content Placeholder 2"/>
          <p:cNvGraphicFramePr/>
          <p:nvPr>
            <p:ph sz="half" idx="1"/>
          </p:nvPr>
        </p:nvGraphicFramePr>
        <p:xfrm>
          <a:off x="6017660" y="1438123"/>
          <a:ext cx="4075430" cy="4554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2" imgW="4315460" imgH="4817110" progId="CorelDraw.Graphic.16">
                  <p:embed/>
                </p:oleObj>
              </mc:Choice>
              <mc:Fallback>
                <p:oleObj name="" r:id="rId2" imgW="4315460" imgH="4817110" progId="CorelDraw.Graphic.16">
                  <p:embed/>
                  <p:pic>
                    <p:nvPicPr>
                      <p:cNvPr id="0" name="Picture 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017660" y="1438123"/>
                        <a:ext cx="4075430" cy="45548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Content Placeholder 7"/>
          <p:cNvGraphicFramePr/>
          <p:nvPr>
            <p:ph sz="half" idx="2"/>
          </p:nvPr>
        </p:nvGraphicFramePr>
        <p:xfrm>
          <a:off x="973242" y="1222540"/>
          <a:ext cx="4029075" cy="4605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4" imgW="4226560" imgH="4817110" progId="CorelDraw.Graphic.16">
                  <p:embed/>
                </p:oleObj>
              </mc:Choice>
              <mc:Fallback>
                <p:oleObj name="" r:id="rId4" imgW="4226560" imgH="4817110" progId="CorelDraw.Graphic.16">
                  <p:embed/>
                  <p:pic>
                    <p:nvPicPr>
                      <p:cNvPr id="0" name="Picture 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73242" y="1222540"/>
                        <a:ext cx="4029075" cy="46050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 2" descr="thank you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690860" cy="755777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961708" y="6610350"/>
            <a:ext cx="8766810" cy="783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sz="1500" b="1"/>
              <a:t>LUBI INDUSTRIES LLP</a:t>
            </a:r>
            <a:endParaRPr lang="en-US" sz="1500" b="1"/>
          </a:p>
          <a:p>
            <a:pPr algn="ctr"/>
            <a:r>
              <a:rPr lang="en-US" sz="1500"/>
              <a:t>Lubi Corporate Campus - Near Tragad Under Pass, S.P. Ring Road, Tragad, Ahmedabad - 382 421. Gujarat, India. </a:t>
            </a:r>
            <a:endParaRPr lang="en-US" sz="1500"/>
          </a:p>
          <a:p>
            <a:pPr algn="ctr"/>
            <a:r>
              <a:rPr lang="en-US" sz="1500"/>
              <a:t>Phone : +91 - 79 - 61700100 • indsales@lubipumps.com • www.lubipumps.com</a:t>
            </a:r>
            <a:endParaRPr lang="en-US" sz="15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683875" cy="755967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175260" y="180975"/>
            <a:ext cx="388683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sz="2800" b="1"/>
              <a:t>Ahmedabad - Operations</a:t>
            </a:r>
            <a:endParaRPr lang="en-US" sz="2800" b="1"/>
          </a:p>
        </p:txBody>
      </p:sp>
      <p:sp>
        <p:nvSpPr>
          <p:cNvPr id="4" name="Rectangles 3"/>
          <p:cNvSpPr/>
          <p:nvPr/>
        </p:nvSpPr>
        <p:spPr>
          <a:xfrm>
            <a:off x="280035" y="629920"/>
            <a:ext cx="688340" cy="755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backp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683875" cy="755967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175260" y="180975"/>
            <a:ext cx="326961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sz="2800" b="1"/>
              <a:t>Esteemed Customers</a:t>
            </a:r>
            <a:endParaRPr lang="en-US" sz="2800" b="1"/>
          </a:p>
        </p:txBody>
      </p:sp>
      <p:sp>
        <p:nvSpPr>
          <p:cNvPr id="4" name="Rectangles 3"/>
          <p:cNvSpPr/>
          <p:nvPr/>
        </p:nvSpPr>
        <p:spPr>
          <a:xfrm>
            <a:off x="280035" y="629920"/>
            <a:ext cx="688340" cy="755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5" name="Picture 4" descr="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734060"/>
            <a:ext cx="9845040" cy="58610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backp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683875" cy="755967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75260" y="180975"/>
            <a:ext cx="639381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sz="2800" b="1"/>
              <a:t>Prestigious Installations - Pumping System</a:t>
            </a:r>
            <a:endParaRPr lang="en-US" sz="2800" b="1"/>
          </a:p>
        </p:txBody>
      </p:sp>
      <p:sp>
        <p:nvSpPr>
          <p:cNvPr id="5" name="Rectangles 4"/>
          <p:cNvSpPr/>
          <p:nvPr/>
        </p:nvSpPr>
        <p:spPr>
          <a:xfrm>
            <a:off x="280035" y="629920"/>
            <a:ext cx="688340" cy="755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6" name="Picture 5" descr="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1338580"/>
            <a:ext cx="10149840" cy="51879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backp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683875" cy="755967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75260" y="180975"/>
            <a:ext cx="33978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sz="2800" b="1">
                <a:sym typeface="+mn-ea"/>
              </a:rPr>
              <a:t>Our Product Verticals </a:t>
            </a:r>
            <a:endParaRPr lang="en-US" sz="2800" b="1">
              <a:sym typeface="+mn-ea"/>
            </a:endParaRPr>
          </a:p>
        </p:txBody>
      </p:sp>
      <p:sp>
        <p:nvSpPr>
          <p:cNvPr id="5" name="Rectangles 4"/>
          <p:cNvSpPr/>
          <p:nvPr/>
        </p:nvSpPr>
        <p:spPr>
          <a:xfrm>
            <a:off x="280035" y="629920"/>
            <a:ext cx="688340" cy="755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3" name="Picture 2" descr="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35" y="1035050"/>
            <a:ext cx="10317480" cy="54895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backp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683875" cy="755967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75260" y="180975"/>
            <a:ext cx="242824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sz="2800" b="1"/>
              <a:t>ISO Certificates</a:t>
            </a:r>
            <a:endParaRPr lang="en-US" sz="2800" b="1"/>
          </a:p>
        </p:txBody>
      </p:sp>
      <p:sp>
        <p:nvSpPr>
          <p:cNvPr id="5" name="Rectangles 4"/>
          <p:cNvSpPr/>
          <p:nvPr/>
        </p:nvSpPr>
        <p:spPr>
          <a:xfrm>
            <a:off x="280035" y="629920"/>
            <a:ext cx="688340" cy="755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3" name="Picture 2" descr="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85" y="1214755"/>
            <a:ext cx="10271760" cy="531876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4097</Words>
  <Application>WPS Presentation</Application>
  <PresentationFormat>Widescreen</PresentationFormat>
  <Paragraphs>186</Paragraphs>
  <Slides>46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46</vt:i4>
      </vt:variant>
    </vt:vector>
  </HeadingPairs>
  <TitlesOfParts>
    <vt:vector size="56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Office Theme</vt:lpstr>
      <vt:lpstr>CorelDraw.Graphic.16</vt:lpstr>
      <vt:lpstr>CorelDraw.Graphic.16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jgajjar</cp:lastModifiedBy>
  <cp:revision>40</cp:revision>
  <dcterms:created xsi:type="dcterms:W3CDTF">2023-05-08T05:44:00Z</dcterms:created>
  <dcterms:modified xsi:type="dcterms:W3CDTF">2024-01-13T09:25:15Z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12CB5CA6F51746FF9A0AF7D9E0B7B705</vt:lpwstr>
  </property>
  <property fmtid="{D5CDD505-2E9C-101B-9397-08002B2CF9AE}" pid="3" name="KSOProductBuildVer">
    <vt:lpwstr>1033-11.2.0.11537</vt:lpwstr>
  </property>
</Properties>
</file>